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60" r:id="rId4"/>
    <p:sldId id="264" r:id="rId5"/>
    <p:sldId id="265" r:id="rId6"/>
    <p:sldId id="268" r:id="rId7"/>
    <p:sldId id="261" r:id="rId8"/>
    <p:sldId id="262" r:id="rId9"/>
    <p:sldId id="263" r:id="rId10"/>
    <p:sldId id="266" r:id="rId11"/>
    <p:sldId id="269" r:id="rId12"/>
    <p:sldId id="273" r:id="rId13"/>
    <p:sldId id="275" r:id="rId14"/>
    <p:sldId id="274" r:id="rId15"/>
    <p:sldId id="272" r:id="rId16"/>
    <p:sldId id="271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9A04AE-1B94-4C5F-BDC4-978DE5AB62B9}" type="datetimeFigureOut">
              <a:rPr lang="en-US" smtClean="0"/>
              <a:pPr/>
              <a:t>9/14/2019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B85816-4DE3-434C-8F59-8EDDB89AEFB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A04AE-1B94-4C5F-BDC4-978DE5AB62B9}" type="datetimeFigureOut">
              <a:rPr lang="en-US" smtClean="0"/>
              <a:pPr/>
              <a:t>9/14/2019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B85816-4DE3-434C-8F59-8EDDB89AEFB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A04AE-1B94-4C5F-BDC4-978DE5AB62B9}" type="datetimeFigureOut">
              <a:rPr lang="en-US" smtClean="0"/>
              <a:pPr/>
              <a:t>9/14/2019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B85816-4DE3-434C-8F59-8EDDB89AEFB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A04AE-1B94-4C5F-BDC4-978DE5AB62B9}" type="datetimeFigureOut">
              <a:rPr lang="en-US" smtClean="0"/>
              <a:pPr/>
              <a:t>9/14/2019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B85816-4DE3-434C-8F59-8EDDB89AEFB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A04AE-1B94-4C5F-BDC4-978DE5AB62B9}" type="datetimeFigureOut">
              <a:rPr lang="en-US" smtClean="0"/>
              <a:pPr/>
              <a:t>9/14/2019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B85816-4DE3-434C-8F59-8EDDB89AEFB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A04AE-1B94-4C5F-BDC4-978DE5AB62B9}" type="datetimeFigureOut">
              <a:rPr lang="en-US" smtClean="0"/>
              <a:pPr/>
              <a:t>9/14/2019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B85816-4DE3-434C-8F59-8EDDB89AEFB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A04AE-1B94-4C5F-BDC4-978DE5AB62B9}" type="datetimeFigureOut">
              <a:rPr lang="en-US" smtClean="0"/>
              <a:pPr/>
              <a:t>9/14/2019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B85816-4DE3-434C-8F59-8EDDB89AEFB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A04AE-1B94-4C5F-BDC4-978DE5AB62B9}" type="datetimeFigureOut">
              <a:rPr lang="en-US" smtClean="0"/>
              <a:pPr/>
              <a:t>9/14/2019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B85816-4DE3-434C-8F59-8EDDB89AEFB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A04AE-1B94-4C5F-BDC4-978DE5AB62B9}" type="datetimeFigureOut">
              <a:rPr lang="en-US" smtClean="0"/>
              <a:pPr/>
              <a:t>9/14/2019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B85816-4DE3-434C-8F59-8EDDB89AEFB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89A04AE-1B94-4C5F-BDC4-978DE5AB62B9}" type="datetimeFigureOut">
              <a:rPr lang="en-US" smtClean="0"/>
              <a:pPr/>
              <a:t>9/14/2019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B85816-4DE3-434C-8F59-8EDDB89AEFB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9A04AE-1B94-4C5F-BDC4-978DE5AB62B9}" type="datetimeFigureOut">
              <a:rPr lang="en-US" smtClean="0"/>
              <a:pPr/>
              <a:t>9/14/2019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B85816-4DE3-434C-8F59-8EDDB89AEFB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89A04AE-1B94-4C5F-BDC4-978DE5AB62B9}" type="datetimeFigureOut">
              <a:rPr lang="en-US" smtClean="0"/>
              <a:pPr/>
              <a:t>9/14/2019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3B85816-4DE3-434C-8F59-8EDDB89AEFB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/>
              <a:t>MOLECULAR ORBITAL THEORY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143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>
                <a:solidFill>
                  <a:schemeClr val="tx1"/>
                </a:solidFill>
              </a:rPr>
              <a:t>BY F.HUND AND R.S. MULLIKEN</a:t>
            </a:r>
            <a:endParaRPr lang="en-IN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572428" cy="500065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1071538" y="500042"/>
            <a:ext cx="700092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ELECTRONIC CONFIGURATION OF NITROGEN MOLECULE</a:t>
            </a:r>
            <a:endParaRPr lang="en-IN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328614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142984"/>
            <a:ext cx="464347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929322" y="642918"/>
            <a:ext cx="257176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chemeClr val="bg1"/>
                </a:solidFill>
              </a:rPr>
              <a:t>DICARBON C2</a:t>
            </a:r>
            <a:endParaRPr lang="en-IN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6858048" cy="568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lcome\Desktop\54409327e4b014ad29b71e74-mayankdevnani-1413527670584-670pxcalculatebondorderinchemistrystep4versio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234950"/>
            <a:ext cx="8509000" cy="6388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elcome\Desktop\15028453662_31f443b02d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57256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21537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428604"/>
            <a:ext cx="66437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Example 1</a:t>
            </a:r>
            <a:endParaRPr lang="en-IN" dirty="0" smtClean="0"/>
          </a:p>
          <a:p>
            <a:r>
              <a:rPr lang="en-IN" dirty="0" smtClean="0"/>
              <a:t>Determine the bond order of C2 molecule.</a:t>
            </a:r>
          </a:p>
          <a:p>
            <a:r>
              <a:rPr lang="en-IN" b="1" dirty="0" smtClean="0"/>
              <a:t>Solution</a:t>
            </a:r>
            <a:endParaRPr lang="en-IN" dirty="0" smtClean="0"/>
          </a:p>
          <a:p>
            <a:r>
              <a:rPr lang="en-IN" dirty="0" smtClean="0"/>
              <a:t>Step 1. Write the electronic configuration of C2 molecule.</a:t>
            </a:r>
          </a:p>
          <a:p>
            <a:r>
              <a:rPr lang="en-IN" dirty="0" smtClean="0"/>
              <a:t>Electronic configuration of C2</a:t>
            </a:r>
          </a:p>
          <a:p>
            <a:r>
              <a:rPr lang="en-IN" dirty="0" smtClean="0"/>
              <a:t>= (σ1s)2 (σ*1s)2(σ2s)2(σ*2s)(π2px2 π2py2</a:t>
            </a:r>
            <a:r>
              <a:rPr lang="en-IN" dirty="0" smtClean="0"/>
              <a:t>)</a:t>
            </a:r>
          </a:p>
          <a:p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928662" y="221455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 smtClean="0"/>
              <a:t>Step 2. From the above electronic configuration, put the values in the formula</a:t>
            </a:r>
          </a:p>
          <a:p>
            <a:r>
              <a:rPr lang="en-IN" dirty="0" smtClean="0"/>
              <a:t>Bond order = </a:t>
            </a:r>
            <a:r>
              <a:rPr lang="en-IN" dirty="0" err="1" smtClean="0"/>
              <a:t>Nb</a:t>
            </a:r>
            <a:r>
              <a:rPr lang="en-IN" dirty="0" smtClean="0"/>
              <a:t> – Na / 2</a:t>
            </a:r>
          </a:p>
          <a:p>
            <a:r>
              <a:rPr lang="en-IN" dirty="0" smtClean="0"/>
              <a:t> </a:t>
            </a:r>
          </a:p>
          <a:p>
            <a:r>
              <a:rPr lang="en-IN" dirty="0" smtClean="0"/>
              <a:t>       = 6 – 2 / 2</a:t>
            </a:r>
          </a:p>
          <a:p>
            <a:r>
              <a:rPr lang="en-IN" dirty="0" smtClean="0"/>
              <a:t>  </a:t>
            </a:r>
          </a:p>
          <a:p>
            <a:r>
              <a:rPr lang="en-IN" dirty="0" smtClean="0"/>
              <a:t>                   = 2</a:t>
            </a:r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00" y="751344"/>
            <a:ext cx="72152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err="1" smtClean="0"/>
              <a:t>xample</a:t>
            </a:r>
            <a:r>
              <a:rPr lang="en-IN" b="1" dirty="0" smtClean="0"/>
              <a:t> 2</a:t>
            </a:r>
            <a:endParaRPr lang="en-IN" dirty="0" smtClean="0"/>
          </a:p>
          <a:p>
            <a:r>
              <a:rPr lang="en-IN" dirty="0" smtClean="0"/>
              <a:t>Determine the bond order of hydrogen molecule (H2).</a:t>
            </a:r>
          </a:p>
          <a:p>
            <a:r>
              <a:rPr lang="en-IN" dirty="0" smtClean="0"/>
              <a:t> </a:t>
            </a:r>
          </a:p>
          <a:p>
            <a:r>
              <a:rPr lang="en-IN" b="1" dirty="0" smtClean="0"/>
              <a:t>Solution</a:t>
            </a:r>
            <a:endParaRPr lang="en-IN" dirty="0" smtClean="0"/>
          </a:p>
          <a:p>
            <a:r>
              <a:rPr lang="en-IN" dirty="0" smtClean="0"/>
              <a:t>Step 1. Write the electronic configuration of Hydrogen atom</a:t>
            </a:r>
          </a:p>
          <a:p>
            <a:r>
              <a:rPr lang="en-IN" dirty="0" smtClean="0"/>
              <a:t> </a:t>
            </a:r>
          </a:p>
          <a:p>
            <a:r>
              <a:rPr lang="en-IN" dirty="0" smtClean="0"/>
              <a:t>The electronic configuration of hydrogen is </a:t>
            </a:r>
            <a:r>
              <a:rPr lang="en-IN" smtClean="0"/>
              <a:t>(</a:t>
            </a:r>
            <a:r>
              <a:rPr lang="en-IN" smtClean="0"/>
              <a:t>σ1s)2</a:t>
            </a:r>
          </a:p>
          <a:p>
            <a:endParaRPr lang="en-IN" dirty="0" smtClean="0"/>
          </a:p>
          <a:p>
            <a:r>
              <a:rPr lang="en-IN" dirty="0" smtClean="0"/>
              <a:t>Step 2. Put the values from the above electronic configuration in the bond order formula, we get</a:t>
            </a:r>
          </a:p>
          <a:p>
            <a:r>
              <a:rPr lang="en-IN" dirty="0" smtClean="0"/>
              <a:t>Bond order = 2 – 0 / 2</a:t>
            </a:r>
          </a:p>
          <a:p>
            <a:r>
              <a:rPr lang="en-IN" dirty="0" smtClean="0"/>
              <a:t>Therefore, bond order = 1</a:t>
            </a:r>
          </a:p>
          <a:p>
            <a:r>
              <a:rPr lang="en-IN" dirty="0" smtClean="0"/>
              <a:t>It means single covalent bond exist in H2 molecule, and diamagnetic since there is no unpaired electron.</a:t>
            </a:r>
          </a:p>
          <a:p>
            <a:r>
              <a:rPr lang="en-IN" dirty="0" smtClean="0"/>
              <a:t> 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428605"/>
            <a:ext cx="9144000" cy="65556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The atomic orbital combine (overlap) to form a new orbital known as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molecular orbital.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As a result, the atomic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oritals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loose their identity.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 molecular orbital are the energy states of a molecule, in which the electrons of the molecule are filled just like in case of atomic orbital.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An M.O gives electron probability distribution around a group of nuclei (as M.O always contain two nuclei) same as the atomic orbital.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Only that A.Os is combined to form M.Os which have comparable energy, and orientations. For ex: 1s can combine with 1s and not with 2s as they have energy gap. Similarly, s-orbital can combine with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z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but not with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as the z-axis is inter nuclear axis and so oriented in line of s-orbital but others are perpendicular.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 no. of M.Os formed are equal to the no. of A.Os combined.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When two A.Os combine, they form two M.Os known as 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bonding molecular orbital (B.M.O)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and 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antibonding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molecular orbital (A.M.O) 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The, B.M.O has lower energy and hence greater stability than the corresponding A.M.O.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 B.M.Os are represented by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σ,π,δ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etc. while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antibonding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M.Os are represented by σ* ,π* ,δ* etc.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 shapes of molecular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orbitals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depend upon the type of combining atomic orbital.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 filling of M.Os takes place by same rule as for atomic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orbitals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Like they follow,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Aufbau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Pauli exclusion, and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Hund'e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rule.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0"/>
            <a:ext cx="507209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POSTULATES OF MOLECULAR ORBITAL THEORY</a:t>
            </a:r>
            <a:endParaRPr lang="en-IN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001056" cy="59293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929618" cy="60722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1537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715304" cy="50720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1785918" y="571480"/>
            <a:ext cx="585791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BONDING AND ANTIBONDING ORBITAL</a:t>
            </a:r>
            <a:endParaRPr lang="en-IN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786742" cy="564360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7791450" cy="50720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2000232" y="642918"/>
            <a:ext cx="521497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MOLECULAR ORBITALS IN HELIUM</a:t>
            </a:r>
            <a:endParaRPr lang="en-IN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111</TotalTime>
  <Words>82</Words>
  <Application>Microsoft Office PowerPoint</Application>
  <PresentationFormat>On-screen Show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MOLECULAR ORBITAL THEORY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ORBITAL THEORY</dc:title>
  <dc:creator>ismail - [2010]</dc:creator>
  <cp:lastModifiedBy>ismail - [2010]</cp:lastModifiedBy>
  <cp:revision>12</cp:revision>
  <dcterms:created xsi:type="dcterms:W3CDTF">2018-08-28T09:46:39Z</dcterms:created>
  <dcterms:modified xsi:type="dcterms:W3CDTF">2019-09-14T01:49:37Z</dcterms:modified>
</cp:coreProperties>
</file>